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74" r:id="rId7"/>
    <p:sldId id="273" r:id="rId8"/>
    <p:sldId id="268" r:id="rId9"/>
    <p:sldId id="277" r:id="rId10"/>
    <p:sldId id="276" r:id="rId11"/>
    <p:sldId id="278" r:id="rId12"/>
    <p:sldId id="279" r:id="rId13"/>
    <p:sldId id="280" r:id="rId14"/>
    <p:sldId id="281" r:id="rId15"/>
    <p:sldId id="282" r:id="rId16"/>
    <p:sldId id="285" r:id="rId17"/>
    <p:sldId id="284" r:id="rId18"/>
    <p:sldId id="283" r:id="rId19"/>
    <p:sldId id="288" r:id="rId20"/>
    <p:sldId id="287" r:id="rId21"/>
    <p:sldId id="286" r:id="rId22"/>
    <p:sldId id="267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10" y="17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772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84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53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04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4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504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018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27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98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9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46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BCC31-120A-4628-BC60-B5CD8130D6E3}" type="datetimeFigureOut">
              <a:rPr lang="ru-RU" smtClean="0"/>
              <a:t>20.10.2025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FD4966-F505-4BFA-B680-7C1CC3B08B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747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nsportal.ru/nachalnaya-shkola/muzyka/2021/12/04/plan-konspekt-uroka-muzyki-1-klass-russkie-narodnye-instrumenty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neman.klgd.muzkult.ru/media/2020/04/05/1252218697/RUSSKIE_NARODNY_E_MUZY_KAL_NY_E_INSTRUMENTY_DETYAM_O_RUSSKIX_TRADICIYAX.pdf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6092" y="-222069"/>
            <a:ext cx="9440092" cy="70800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823" y="2041132"/>
            <a:ext cx="4402183" cy="334790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2229" y="470264"/>
            <a:ext cx="6727372" cy="15708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Русские народные инструменты</a:t>
            </a:r>
            <a:endParaRPr lang="ru-RU" dirty="0">
              <a:solidFill>
                <a:srgbClr val="C0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918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88"/>
            <a:ext cx="9144000" cy="70246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9" y="522514"/>
            <a:ext cx="2168230" cy="1005840"/>
          </a:xfrm>
        </p:spPr>
        <p:txBody>
          <a:bodyPr/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Рубель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319349" y="1071154"/>
            <a:ext cx="2259670" cy="416705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Ударный инструмент, относящийся к одним из самых древних изделий.</a:t>
            </a:r>
          </a:p>
          <a:p>
            <a:r>
              <a:rPr lang="ru-RU" sz="2000" dirty="0">
                <a:latin typeface="Monotype Corsiva" panose="03010101010201010101" pitchFamily="66" charset="0"/>
              </a:rPr>
              <a:t>Рубель или </a:t>
            </a:r>
            <a:r>
              <a:rPr lang="ru-RU" sz="2000" dirty="0" err="1">
                <a:latin typeface="Monotype Corsiva" panose="03010101010201010101" pitchFamily="66" charset="0"/>
              </a:rPr>
              <a:t>пральник</a:t>
            </a:r>
            <a:r>
              <a:rPr lang="ru-RU" sz="2000" dirty="0">
                <a:latin typeface="Monotype Corsiva" panose="03010101010201010101" pitchFamily="66" charset="0"/>
              </a:rPr>
              <a:t> – это предмет домашнего обихода. В старинные времена девушки применяли его </a:t>
            </a:r>
            <a:r>
              <a:rPr lang="ru-RU" sz="2000" dirty="0" smtClean="0">
                <a:latin typeface="Monotype Corsiva" panose="03010101010201010101" pitchFamily="66" charset="0"/>
              </a:rPr>
              <a:t>для разглаживания </a:t>
            </a:r>
            <a:r>
              <a:rPr lang="ru-RU" sz="2000" dirty="0">
                <a:latin typeface="Monotype Corsiva" panose="03010101010201010101" pitchFamily="66" charset="0"/>
              </a:rPr>
              <a:t>белья после стирки </a:t>
            </a:r>
          </a:p>
        </p:txBody>
      </p:sp>
      <p:pic>
        <p:nvPicPr>
          <p:cNvPr id="1028" name="Picture 4" descr="Чем гладили одежду в старину? — Слободская средняя школа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221" y="904942"/>
            <a:ext cx="3172835" cy="2033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Рубель - история и описание игрушки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77" b="36974"/>
          <a:stretch/>
        </p:blipFill>
        <p:spPr bwMode="auto">
          <a:xfrm>
            <a:off x="4258285" y="3220234"/>
            <a:ext cx="3889579" cy="188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707" y="589243"/>
            <a:ext cx="1631680" cy="1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52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88"/>
            <a:ext cx="9144000" cy="70246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9" y="522514"/>
            <a:ext cx="2168230" cy="1018903"/>
          </a:xfrm>
        </p:spPr>
        <p:txBody>
          <a:bodyPr/>
          <a:lstStyle/>
          <a:p>
            <a:r>
              <a:rPr lang="ru-RU" b="1" i="1" dirty="0">
                <a:latin typeface="Monotype Corsiva" panose="03010101010201010101" pitchFamily="66" charset="0"/>
              </a:rPr>
              <a:t>Трещотка</a:t>
            </a:r>
            <a:r>
              <a:rPr lang="ru-RU" i="1" dirty="0"/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4008" b="17117"/>
          <a:stretch/>
        </p:blipFill>
        <p:spPr>
          <a:xfrm>
            <a:off x="3820683" y="604408"/>
            <a:ext cx="2899294" cy="2138694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410789" y="1149531"/>
            <a:ext cx="2458255" cy="4088675"/>
          </a:xfrm>
        </p:spPr>
        <p:txBody>
          <a:bodyPr>
            <a:normAutofit/>
          </a:bodyPr>
          <a:lstStyle/>
          <a:p>
            <a:r>
              <a:rPr lang="ru-RU" dirty="0"/>
              <a:t> </a:t>
            </a:r>
            <a:r>
              <a:rPr lang="ru-RU" sz="2000" dirty="0">
                <a:latin typeface="Monotype Corsiva" panose="03010101010201010101" pitchFamily="66" charset="0"/>
              </a:rPr>
              <a:t>один из древнейших Русских народных ударных музыкальных инструментов, состоит из набора одинаковых по размеру деревянных пластинок, прикрепленных к крепкому шнурку</a:t>
            </a:r>
            <a:r>
              <a:rPr lang="ru-RU" sz="2000" dirty="0" smtClean="0">
                <a:latin typeface="Monotype Corsiva" panose="03010101010201010101" pitchFamily="66" charset="0"/>
              </a:rPr>
              <a:t>.</a:t>
            </a:r>
            <a:r>
              <a:rPr lang="ru-RU" dirty="0"/>
              <a:t> </a:t>
            </a:r>
            <a:r>
              <a:rPr lang="ru-RU" sz="2000" dirty="0">
                <a:latin typeface="Monotype Corsiva" panose="03010101010201010101" pitchFamily="66" charset="0"/>
              </a:rPr>
              <a:t>Существует две разновидности: круговая, и состоящая из деревянных пластин.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7142" t="5978" r="4894" b="5596"/>
          <a:stretch/>
        </p:blipFill>
        <p:spPr>
          <a:xfrm>
            <a:off x="4493623" y="3145820"/>
            <a:ext cx="3082834" cy="2063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5040" y="754155"/>
            <a:ext cx="2669013" cy="200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57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88"/>
            <a:ext cx="9235440" cy="70246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9" y="404948"/>
            <a:ext cx="2168230" cy="836023"/>
          </a:xfrm>
        </p:spPr>
        <p:txBody>
          <a:bodyPr/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Дрова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70" t="3661" r="-2670" b="10295"/>
          <a:stretch/>
        </p:blipFill>
        <p:spPr>
          <a:xfrm>
            <a:off x="3801292" y="529044"/>
            <a:ext cx="3735977" cy="2344098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410788" y="1384663"/>
            <a:ext cx="2547258" cy="3853543"/>
          </a:xfrm>
        </p:spPr>
        <p:txBody>
          <a:bodyPr>
            <a:no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старинный, экзотический Русский народный ударный инструмент. Возник в глубокой древности, изготавливается из дерева. Наши предки </a:t>
            </a:r>
            <a:r>
              <a:rPr lang="ru-RU" sz="2000" dirty="0" smtClean="0">
                <a:latin typeface="Monotype Corsiva" panose="03010101010201010101" pitchFamily="66" charset="0"/>
              </a:rPr>
              <a:t>изобрели музыкальный </a:t>
            </a:r>
            <a:r>
              <a:rPr lang="ru-RU" sz="2000" dirty="0">
                <a:latin typeface="Monotype Corsiva" panose="03010101010201010101" pitchFamily="66" charset="0"/>
              </a:rPr>
              <a:t>инструмент, </a:t>
            </a:r>
            <a:r>
              <a:rPr lang="ru-RU" sz="2000" dirty="0" smtClean="0">
                <a:latin typeface="Monotype Corsiva" panose="03010101010201010101" pitchFamily="66" charset="0"/>
              </a:rPr>
              <a:t>прообраз современного </a:t>
            </a:r>
            <a:r>
              <a:rPr lang="ru-RU" sz="2000" dirty="0">
                <a:latin typeface="Monotype Corsiva" panose="03010101010201010101" pitchFamily="66" charset="0"/>
              </a:rPr>
              <a:t>ксилофона </a:t>
            </a:r>
            <a:r>
              <a:rPr lang="ru-RU" sz="2000" i="1" dirty="0" smtClean="0">
                <a:latin typeface="Monotype Corsiva" panose="03010101010201010101" pitchFamily="66" charset="0"/>
              </a:rPr>
              <a:t>Ксилофон </a:t>
            </a:r>
            <a:r>
              <a:rPr lang="ru-RU" sz="2000" dirty="0">
                <a:latin typeface="Monotype Corsiva" panose="03010101010201010101" pitchFamily="66" charset="0"/>
              </a:rPr>
              <a:t>- в своем первоначальном виде, был обыкновенной вязанкой дров.</a:t>
            </a:r>
          </a:p>
          <a:p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13710"/>
          <a:stretch/>
        </p:blipFill>
        <p:spPr>
          <a:xfrm>
            <a:off x="4617720" y="2842975"/>
            <a:ext cx="3352536" cy="2395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1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88"/>
            <a:ext cx="9144000" cy="70246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8" y="522514"/>
            <a:ext cx="2364377" cy="1071155"/>
          </a:xfrm>
        </p:spPr>
        <p:txBody>
          <a:bodyPr/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Свирель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7178" t="38536" r="9827" b="2697"/>
          <a:stretch/>
        </p:blipFill>
        <p:spPr>
          <a:xfrm>
            <a:off x="3511198" y="993781"/>
            <a:ext cx="2717074" cy="1593669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410789" y="1254035"/>
            <a:ext cx="2364377" cy="3984172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Относится к древнейшим духовым инструментам. Изделие имеет несколько названий: сопель, цевница. Ее часто используют в художественных фильмах, на инструменте играют влюбленные парни и пастухи. Не зря на Руси изделие считалось символом любви.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8272" y="3388280"/>
            <a:ext cx="2320480" cy="12619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5773" y="3410409"/>
            <a:ext cx="2572499" cy="17016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245" y="561578"/>
            <a:ext cx="2098436" cy="209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2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88"/>
            <a:ext cx="9144000" cy="70246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9" y="261258"/>
            <a:ext cx="2168230" cy="1084216"/>
          </a:xfrm>
        </p:spPr>
        <p:txBody>
          <a:bodyPr/>
          <a:lstStyle/>
          <a:p>
            <a:pPr algn="ctr"/>
            <a:r>
              <a:rPr lang="ru-RU" b="1" i="1" dirty="0">
                <a:latin typeface="Monotype Corsiva" panose="03010101010201010101" pitchFamily="66" charset="0"/>
              </a:rPr>
              <a:t>Жалейка</a:t>
            </a:r>
            <a:endParaRPr lang="ru-RU" dirty="0"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3504" b="24656"/>
          <a:stretch/>
        </p:blipFill>
        <p:spPr>
          <a:xfrm>
            <a:off x="4801398" y="744581"/>
            <a:ext cx="3290769" cy="112340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306286" y="1345474"/>
            <a:ext cx="365812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Monotype Corsiva" panose="03010101010201010101" pitchFamily="66" charset="0"/>
                <a:ea typeface="Calibri" panose="020F0502020204030204" pitchFamily="34" charset="0"/>
              </a:rPr>
              <a:t>духовой</a:t>
            </a:r>
            <a:r>
              <a:rPr lang="ru-RU" sz="2000" spc="-65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libri" panose="020F0502020204030204" pitchFamily="34" charset="0"/>
              </a:rPr>
              <a:t>музыкальный</a:t>
            </a:r>
            <a:r>
              <a:rPr lang="ru-RU" sz="2000" spc="-30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libri" panose="020F0502020204030204" pitchFamily="34" charset="0"/>
              </a:rPr>
              <a:t>инструмент</a:t>
            </a:r>
            <a:r>
              <a:rPr lang="ru-RU" sz="2000" spc="-45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libri" panose="020F0502020204030204" pitchFamily="34" charset="0"/>
              </a:rPr>
              <a:t>сохранился</a:t>
            </a:r>
            <a:r>
              <a:rPr lang="ru-RU" sz="2000" spc="-55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000" spc="-25" dirty="0" smtClean="0">
                <a:latin typeface="Monotype Corsiva" panose="03010101010201010101" pitchFamily="66" charset="0"/>
                <a:ea typeface="Calibri" panose="020F0502020204030204" pitchFamily="34" charset="0"/>
              </a:rPr>
              <a:t>до </a:t>
            </a:r>
            <a:r>
              <a:rPr lang="ru-RU" sz="2000" dirty="0" smtClean="0">
                <a:latin typeface="Monotype Corsiva" panose="03010101010201010101" pitchFamily="66" charset="0"/>
                <a:ea typeface="Calibri" panose="020F0502020204030204" pitchFamily="34" charset="0"/>
              </a:rPr>
              <a:t>наших </a:t>
            </a:r>
            <a:r>
              <a:rPr lang="ru-RU" sz="2000" dirty="0">
                <a:latin typeface="Monotype Corsiva" panose="03010101010201010101" pitchFamily="66" charset="0"/>
                <a:ea typeface="Calibri" panose="020F0502020204030204" pitchFamily="34" charset="0"/>
              </a:rPr>
              <a:t>дней в своем первозданном виде – деревянная тростниковая трубочка</a:t>
            </a:r>
            <a:r>
              <a:rPr lang="ru-RU" sz="2000" spc="-30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libri" panose="020F0502020204030204" pitchFamily="34" charset="0"/>
              </a:rPr>
              <a:t>с</a:t>
            </a:r>
            <a:r>
              <a:rPr lang="ru-RU" sz="2000" spc="-15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libri" panose="020F0502020204030204" pitchFamily="34" charset="0"/>
              </a:rPr>
              <a:t>раструбом</a:t>
            </a:r>
            <a:r>
              <a:rPr lang="ru-RU" sz="2000" spc="-15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libri" panose="020F0502020204030204" pitchFamily="34" charset="0"/>
              </a:rPr>
              <a:t>из</a:t>
            </a:r>
            <a:r>
              <a:rPr lang="ru-RU" sz="2000" spc="-15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libri" panose="020F0502020204030204" pitchFamily="34" charset="0"/>
              </a:rPr>
              <a:t>рога</a:t>
            </a:r>
            <a:r>
              <a:rPr lang="ru-RU" sz="2000" spc="-15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libri" panose="020F0502020204030204" pitchFamily="34" charset="0"/>
              </a:rPr>
              <a:t>или</a:t>
            </a:r>
            <a:r>
              <a:rPr lang="ru-RU" sz="2000" spc="-30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libri" panose="020F0502020204030204" pitchFamily="34" charset="0"/>
              </a:rPr>
              <a:t>бересты.</a:t>
            </a:r>
            <a:r>
              <a:rPr lang="ru-RU" sz="2000" spc="130" dirty="0">
                <a:latin typeface="Monotype Corsiva" panose="03010101010201010101" pitchFamily="66" charset="0"/>
                <a:ea typeface="Calibri" panose="020F0502020204030204" pitchFamily="34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Тембр звука у жалейки пронзительный, жалостливый.</a:t>
            </a:r>
          </a:p>
          <a:p>
            <a:endParaRPr lang="ru-RU" sz="2000" spc="130" dirty="0" smtClean="0"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algn="ctr"/>
            <a:r>
              <a:rPr lang="ru-RU" sz="3200" b="1" dirty="0">
                <a:latin typeface="Monotype Corsiva" panose="03010101010201010101" pitchFamily="66" charset="0"/>
              </a:rPr>
              <a:t>Рожок</a:t>
            </a:r>
            <a:r>
              <a:rPr lang="ru-RU" sz="3200" i="1" dirty="0">
                <a:latin typeface="Monotype Corsiva" panose="03010101010201010101" pitchFamily="66" charset="0"/>
              </a:rPr>
              <a:t> </a:t>
            </a:r>
            <a:endParaRPr lang="ru-RU" sz="3200" i="1" dirty="0" smtClean="0">
              <a:latin typeface="Monotype Corsiva" panose="03010101010201010101" pitchFamily="66" charset="0"/>
            </a:endParaRPr>
          </a:p>
          <a:p>
            <a:r>
              <a:rPr lang="ru-RU" sz="2000" dirty="0" smtClean="0">
                <a:latin typeface="Monotype Corsiva" panose="03010101010201010101" pitchFamily="66" charset="0"/>
              </a:rPr>
              <a:t>изготавливают </a:t>
            </a:r>
            <a:r>
              <a:rPr lang="ru-RU" sz="2000" dirty="0">
                <a:latin typeface="Monotype Corsiva" panose="03010101010201010101" pitchFamily="66" charset="0"/>
              </a:rPr>
              <a:t>из березы, клена или можжевельника. Звук у рожка сильный, но мягкий.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984005" y="2165675"/>
            <a:ext cx="2566326" cy="1137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7684" y="3755215"/>
            <a:ext cx="2411390" cy="140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62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88"/>
            <a:ext cx="9144000" cy="70246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9" y="522514"/>
            <a:ext cx="2168230" cy="1097280"/>
          </a:xfrm>
        </p:spPr>
        <p:txBody>
          <a:bodyPr/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Гусли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1813" t="38793" r="25089" b="10883"/>
          <a:stretch/>
        </p:blipFill>
        <p:spPr>
          <a:xfrm>
            <a:off x="4036423" y="3703388"/>
            <a:ext cx="2383971" cy="164612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293223" y="1071155"/>
            <a:ext cx="3135086" cy="4167052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20000"/>
              </a:lnSpc>
            </a:pPr>
            <a:r>
              <a:rPr lang="ru-RU" sz="5000" dirty="0">
                <a:latin typeface="Monotype Corsiva" panose="03010101010201010101" pitchFamily="66" charset="0"/>
              </a:rPr>
              <a:t>этот старинный музыкальный инструмент, </a:t>
            </a:r>
            <a:r>
              <a:rPr lang="ru-RU" sz="5000" dirty="0" smtClean="0">
                <a:latin typeface="Monotype Corsiva" panose="03010101010201010101" pitchFamily="66" charset="0"/>
              </a:rPr>
              <a:t>распространенный </a:t>
            </a:r>
            <a:r>
              <a:rPr lang="ru-RU" sz="5000" dirty="0">
                <a:latin typeface="Monotype Corsiva" panose="03010101010201010101" pitchFamily="66" charset="0"/>
              </a:rPr>
              <a:t>в России относится к группе струнных народных. музыкальных </a:t>
            </a:r>
            <a:r>
              <a:rPr lang="ru-RU" sz="5000" dirty="0" smtClean="0">
                <a:latin typeface="Monotype Corsiva" panose="03010101010201010101" pitchFamily="66" charset="0"/>
              </a:rPr>
              <a:t>инструментов.</a:t>
            </a:r>
            <a:r>
              <a:rPr lang="ru-RU" sz="5000" dirty="0">
                <a:latin typeface="Monotype Corsiva" panose="03010101010201010101" pitchFamily="66" charset="0"/>
              </a:rPr>
              <a:t> </a:t>
            </a:r>
            <a:r>
              <a:rPr lang="ru-RU" sz="5000" dirty="0" smtClean="0">
                <a:latin typeface="Monotype Corsiva" panose="03010101010201010101" pitchFamily="66" charset="0"/>
              </a:rPr>
              <a:t>     Впервые </a:t>
            </a:r>
            <a:r>
              <a:rPr lang="ru-RU" sz="5000" dirty="0">
                <a:latin typeface="Monotype Corsiva" panose="03010101010201010101" pitchFamily="66" charset="0"/>
              </a:rPr>
              <a:t>об использовании щипковых гуслей упоминают в летописях, датированных пятым веком. Старинное изделие, дошедшее до наших дней практически в неизменном </a:t>
            </a:r>
            <a:r>
              <a:rPr lang="ru-RU" sz="5000" dirty="0" smtClean="0">
                <a:latin typeface="Monotype Corsiva" panose="03010101010201010101" pitchFamily="66" charset="0"/>
              </a:rPr>
              <a:t>виде.</a:t>
            </a:r>
            <a:endParaRPr lang="ru-RU" sz="5000" dirty="0">
              <a:latin typeface="Monotype Corsiva" panose="03010101010201010101" pitchFamily="66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47212" y="522514"/>
            <a:ext cx="2442958" cy="31679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0394" y="3727845"/>
            <a:ext cx="2104787" cy="1597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16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88"/>
            <a:ext cx="9144000" cy="70246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8" y="522515"/>
            <a:ext cx="2272937" cy="1084216"/>
          </a:xfrm>
        </p:spPr>
        <p:txBody>
          <a:bodyPr/>
          <a:lstStyle/>
          <a:p>
            <a:r>
              <a:rPr lang="ru-RU" b="1" dirty="0" smtClean="0">
                <a:latin typeface="Monotype Corsiva" panose="03010101010201010101" pitchFamily="66" charset="0"/>
              </a:rPr>
              <a:t>Балалайка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69558" y="2975257"/>
            <a:ext cx="1877731" cy="2523963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293224" y="1162594"/>
            <a:ext cx="2899953" cy="4075612"/>
          </a:xfrm>
        </p:spPr>
        <p:txBody>
          <a:bodyPr>
            <a:no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Музыкальный символ русского народа. Это традиционный инструмент славян, первые упоминания о котором датируются </a:t>
            </a:r>
            <a:r>
              <a:rPr lang="en-US" sz="2000" dirty="0" smtClean="0">
                <a:latin typeface="Monotype Corsiva" panose="03010101010201010101" pitchFamily="66" charset="0"/>
              </a:rPr>
              <a:t>XVII</a:t>
            </a:r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</a:rPr>
              <a:t>веком. Трехструнный щипковый инструмент с треугольным корпусом из дерева произошел от восточнославянской </a:t>
            </a:r>
            <a:r>
              <a:rPr lang="ru-RU" sz="2000" dirty="0" smtClean="0">
                <a:latin typeface="Monotype Corsiva" panose="03010101010201010101" pitchFamily="66" charset="0"/>
              </a:rPr>
              <a:t>домры</a:t>
            </a:r>
            <a:r>
              <a:rPr lang="ru-RU" sz="2000" dirty="0">
                <a:latin typeface="Monotype Corsiva" panose="03010101010201010101" pitchFamily="66" charset="0"/>
              </a:rPr>
              <a:t>. Корень в слове «балалайка» такой же, как и в «балакать», т.е. ненавязчиво говорить.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1009" y="522515"/>
            <a:ext cx="2470291" cy="37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4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166688"/>
            <a:ext cx="9235440" cy="70246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9" y="522514"/>
            <a:ext cx="2168230" cy="522515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Monotype Corsiva" panose="03010101010201010101" pitchFamily="66" charset="0"/>
              </a:rPr>
              <a:t>Гармонь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3402" y="2176541"/>
            <a:ext cx="2514516" cy="179952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227909" y="914401"/>
            <a:ext cx="3513907" cy="4323806"/>
          </a:xfrm>
        </p:spPr>
        <p:txBody>
          <a:bodyPr>
            <a:noAutofit/>
          </a:bodyPr>
          <a:lstStyle/>
          <a:p>
            <a:r>
              <a:rPr lang="ru-RU" sz="2000" dirty="0">
                <a:latin typeface="Monotype Corsiva" panose="03010101010201010101" pitchFamily="66" charset="0"/>
              </a:rPr>
              <a:t>Подлинное происхождение такого музыкального инструмента, как гармонь, до сих пор точно не установлено. Некоторые источники утверждают, что гармонь изобрели в Германии, другие – что в России</a:t>
            </a:r>
            <a:r>
              <a:rPr lang="ru-RU" sz="2000" dirty="0" smtClean="0">
                <a:latin typeface="Monotype Corsiva" panose="03010101010201010101" pitchFamily="66" charset="0"/>
              </a:rPr>
              <a:t>. По </a:t>
            </a:r>
            <a:r>
              <a:rPr lang="ru-RU" sz="2000" dirty="0">
                <a:latin typeface="Monotype Corsiva" panose="03010101010201010101" pitchFamily="66" charset="0"/>
              </a:rPr>
              <a:t>одной из версий, гармонь придумал </a:t>
            </a:r>
            <a:r>
              <a:rPr lang="ru-RU" sz="2000" dirty="0" err="1">
                <a:latin typeface="Monotype Corsiva" panose="03010101010201010101" pitchFamily="66" charset="0"/>
              </a:rPr>
              <a:t>Франтишек</a:t>
            </a:r>
            <a:r>
              <a:rPr lang="ru-RU" sz="2000" dirty="0">
                <a:latin typeface="Monotype Corsiva" panose="03010101010201010101" pitchFamily="66" charset="0"/>
              </a:rPr>
              <a:t> </a:t>
            </a:r>
            <a:r>
              <a:rPr lang="ru-RU" sz="2000" dirty="0" err="1">
                <a:latin typeface="Monotype Corsiva" panose="03010101010201010101" pitchFamily="66" charset="0"/>
              </a:rPr>
              <a:t>Киршник</a:t>
            </a:r>
            <a:r>
              <a:rPr lang="ru-RU" sz="2000" dirty="0">
                <a:latin typeface="Monotype Corsiva" panose="03010101010201010101" pitchFamily="66" charset="0"/>
              </a:rPr>
              <a:t> – чешский мастер органного искусства в 1783 </a:t>
            </a:r>
            <a:r>
              <a:rPr lang="ru-RU" sz="2000" dirty="0" smtClean="0">
                <a:latin typeface="Monotype Corsiva" panose="03010101010201010101" pitchFamily="66" charset="0"/>
              </a:rPr>
              <a:t>году  в Санкт-Петербурге. </a:t>
            </a:r>
            <a:r>
              <a:rPr lang="ru-RU" sz="2000" dirty="0">
                <a:latin typeface="Monotype Corsiva" panose="03010101010201010101" pitchFamily="66" charset="0"/>
              </a:rPr>
              <a:t>Уже в 1830 году было организовано массовое изготовление гармоней. Изготавливал их тульский мастер Иван </a:t>
            </a:r>
            <a:r>
              <a:rPr lang="ru-RU" sz="2000" dirty="0" err="1">
                <a:latin typeface="Monotype Corsiva" panose="03010101010201010101" pitchFamily="66" charset="0"/>
              </a:rPr>
              <a:t>Сизов</a:t>
            </a:r>
            <a:r>
              <a:rPr lang="ru-RU" sz="2000" dirty="0">
                <a:latin typeface="Monotype Corsiva" panose="03010101010201010101" pitchFamily="66" charset="0"/>
              </a:rPr>
              <a:t>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165" y="3799574"/>
            <a:ext cx="2502016" cy="15267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8735" y="522514"/>
            <a:ext cx="4326422" cy="15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5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88"/>
            <a:ext cx="9144000" cy="70246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9" y="522514"/>
            <a:ext cx="2168230" cy="15348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18857" y="522515"/>
            <a:ext cx="4245429" cy="4715691"/>
          </a:xfrm>
        </p:spPr>
        <p:txBody>
          <a:bodyPr/>
          <a:lstStyle/>
          <a:p>
            <a:r>
              <a:rPr lang="ru-RU" dirty="0" smtClean="0"/>
              <a:t>Фото инструментов нашего сада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410789" y="2057400"/>
            <a:ext cx="2168229" cy="31808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9" t="1887" r="21037" b="-1887"/>
          <a:stretch/>
        </p:blipFill>
        <p:spPr>
          <a:xfrm>
            <a:off x="1272765" y="522514"/>
            <a:ext cx="6810186" cy="49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55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88"/>
            <a:ext cx="9144000" cy="694705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9" y="522514"/>
            <a:ext cx="2168230" cy="153488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410789" y="2057400"/>
            <a:ext cx="2168229" cy="318080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2" name="Picture 4" descr="https://downloader.disk.yandex.ru/preview/79fc1469b77ab39ef909e00cfc3aa653f7e7d5a42fba21f05897ccf7879a1d04/641c6b04/AOmgItN9GWfsX4s5no42nXsiMH4BfP77rCnLFECjSqmCdsAQqhE8MKLSaWVW9axicuY1UHHHtB9xGLwXX4jGdg%3D%3D?uid=0&amp;filename=IMG_6371.jpg&amp;disposition=inline&amp;hash=&amp;limit=0&amp;content_type=image%2Fjpeg&amp;owner_uid=0&amp;tknv=v2&amp;size=1366x6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 t="11934" r="-20398" b="12525"/>
          <a:stretch/>
        </p:blipFill>
        <p:spPr bwMode="auto">
          <a:xfrm>
            <a:off x="1260039" y="693974"/>
            <a:ext cx="8758576" cy="418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288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-91440"/>
            <a:ext cx="9265920" cy="694944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663326"/>
            <a:ext cx="6720840" cy="465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58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88"/>
            <a:ext cx="9144000" cy="70246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9" y="522514"/>
            <a:ext cx="117565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4794069" y="568232"/>
            <a:ext cx="3370217" cy="466997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Презентацию подготовила музыкальный руководитель Михайлова Инна Борисовна                               МБДОУ детский сад «Теремок» Новосибирского района Новосибирской области п. </a:t>
            </a:r>
            <a:r>
              <a:rPr lang="ru-RU" sz="2800" dirty="0" err="1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Краснообск</a:t>
            </a:r>
            <a:endParaRPr lang="ru-RU" sz="2800" dirty="0" smtClean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marL="0" indent="0" algn="r">
              <a:buNone/>
            </a:pP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2024г</a:t>
            </a:r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  <a:latin typeface="Monotype Corsiva" panose="03010101010201010101" pitchFamily="66" charset="0"/>
              </a:rPr>
              <a:t>.</a:t>
            </a:r>
            <a:endParaRPr lang="ru-RU" sz="2800" dirty="0">
              <a:solidFill>
                <a:schemeClr val="accent2">
                  <a:lumMod val="50000"/>
                </a:schemeClr>
              </a:solidFill>
              <a:latin typeface="Monotype Corsiva" panose="03010101010201010101" pitchFamily="66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-1862445" y="5711732"/>
            <a:ext cx="669187" cy="1211126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01784" y="705394"/>
            <a:ext cx="38143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4025" marR="648970" algn="ctr">
              <a:spcAft>
                <a:spcPts val="0"/>
              </a:spcAft>
            </a:pPr>
            <a:endParaRPr lang="ru-RU" b="1" kern="0" dirty="0" smtClean="0">
              <a:solidFill>
                <a:srgbClr val="365F91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endParaRPr lang="ru-RU" dirty="0" smtClean="0"/>
          </a:p>
        </p:txBody>
      </p:sp>
      <p:pic>
        <p:nvPicPr>
          <p:cNvPr id="1028" name="Picture 4" descr="Народные инструменты картинки - 61 фот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7" y="568232"/>
            <a:ext cx="4122059" cy="237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04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688"/>
            <a:ext cx="9235440" cy="702468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19349" y="444137"/>
            <a:ext cx="7197633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4025" marR="648970" algn="ctr">
              <a:spcAft>
                <a:spcPts val="0"/>
              </a:spcAft>
            </a:pPr>
            <a:endParaRPr lang="ru-RU" b="1" kern="0" dirty="0" smtClean="0">
              <a:solidFill>
                <a:srgbClr val="365F9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4025" marR="648970" algn="ctr"/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материалы:</a:t>
            </a:r>
          </a:p>
          <a:p>
            <a:pPr marL="454025" marR="648970" algn="ctr"/>
            <a:endParaRPr lang="ru-RU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4025" marR="64897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«Русские народные музыкальные инструменты» Методическое пособие для детей, обучающихся на народных инструментах </a:t>
            </a:r>
          </a:p>
          <a:p>
            <a:pPr marL="454025" marR="648970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Биткова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Л.К.    Санкт-Петербург 2017г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4025" marR="64897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4025" marR="648970" algn="ctr">
              <a:spcAft>
                <a:spcPts val="0"/>
              </a:spcAft>
            </a:pPr>
            <a:r>
              <a:rPr lang="ru-RU" b="1" kern="0" dirty="0" smtClean="0">
                <a:solidFill>
                  <a:srgbClr val="365F9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Интернет</a:t>
            </a:r>
            <a:r>
              <a:rPr lang="ru-RU" b="1" kern="0" spc="-20" dirty="0" smtClean="0">
                <a:solidFill>
                  <a:srgbClr val="365F9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b="1" kern="0" dirty="0">
                <a:solidFill>
                  <a:srgbClr val="365F9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</a:t>
            </a:r>
            <a:r>
              <a:rPr lang="en-US" b="1" kern="0" spc="-20" dirty="0">
                <a:solidFill>
                  <a:srgbClr val="365F9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b="1" kern="0" spc="-10" dirty="0" err="1">
                <a:solidFill>
                  <a:srgbClr val="365F9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рессурсы</a:t>
            </a:r>
            <a:r>
              <a:rPr lang="en-US" b="1" kern="0" spc="-10" dirty="0" smtClean="0">
                <a:solidFill>
                  <a:srgbClr val="365F9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ru-RU" b="1" kern="0" spc="-10" dirty="0" smtClean="0">
              <a:solidFill>
                <a:srgbClr val="365F9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4025" marR="648970" algn="ctr">
              <a:spcAft>
                <a:spcPts val="0"/>
              </a:spcAft>
            </a:pPr>
            <a:endParaRPr lang="ru-RU" b="1" kern="0" spc="-10" dirty="0">
              <a:solidFill>
                <a:srgbClr val="365F9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4025" marR="648970">
              <a:spcAft>
                <a:spcPts val="0"/>
              </a:spcAft>
            </a:pPr>
            <a:r>
              <a:rPr lang="de-DE" kern="0" spc="-10" dirty="0">
                <a:solidFill>
                  <a:srgbClr val="365F9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de-DE" kern="0" spc="-10" dirty="0" smtClean="0">
                <a:solidFill>
                  <a:srgbClr val="365F9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3"/>
              </a:rPr>
              <a:t>nsportal.ru/nachalnaya-shkola/muzyka/2021/12/04/plan-konspekt-uroka-muzyki-1-klass-russkie-narodnye-instrumenty</a:t>
            </a:r>
            <a:endParaRPr lang="ru-RU" kern="0" spc="-10" dirty="0" smtClean="0">
              <a:solidFill>
                <a:srgbClr val="365F9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4025" marR="648970">
              <a:spcAft>
                <a:spcPts val="0"/>
              </a:spcAft>
            </a:pPr>
            <a:endParaRPr lang="ru-RU" kern="0" spc="-10" dirty="0">
              <a:solidFill>
                <a:srgbClr val="365F9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4025" marR="648970">
              <a:spcAft>
                <a:spcPts val="0"/>
              </a:spcAft>
            </a:pPr>
            <a:r>
              <a:rPr lang="de-DE" kern="0" spc="-10" dirty="0">
                <a:solidFill>
                  <a:srgbClr val="365F9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de-DE" kern="0" spc="-10" dirty="0" smtClean="0">
                <a:solidFill>
                  <a:srgbClr val="365F9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neman.klgd.muzkult.ru/media/2020/04/05/1252218697/RUSSKIE_NARODNY_E_MUZY_KAL_NY_E_INSTRUMENTY_DETYAM_O_RUSSKIX_TRADICIYAX.pdf</a:t>
            </a:r>
            <a:endParaRPr lang="ru-RU" kern="0" spc="-10" dirty="0" smtClean="0">
              <a:solidFill>
                <a:srgbClr val="365F9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4025" marR="648970">
              <a:spcAft>
                <a:spcPts val="0"/>
              </a:spcAft>
            </a:pPr>
            <a:endParaRPr lang="ru-RU" b="1" kern="0" spc="-10" dirty="0">
              <a:solidFill>
                <a:srgbClr val="365F9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4025" marR="648970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5"/>
              </a:spcBef>
              <a:spcAft>
                <a:spcPts val="0"/>
              </a:spcAft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7133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-166688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537" y="444137"/>
            <a:ext cx="6860722" cy="476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582168"/>
            <a:ext cx="6720840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28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223" y="633984"/>
            <a:ext cx="6727371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04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86" y="673173"/>
            <a:ext cx="6740434" cy="467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8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948"/>
            <a:ext cx="9144000" cy="692842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78261" y="418010"/>
            <a:ext cx="3717099" cy="501112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200" b="1" dirty="0">
                <a:latin typeface="Monotype Corsiva" panose="03010101010201010101" pitchFamily="66" charset="0"/>
                <a:ea typeface="Segoe UI Black" panose="020B0A02040204020203" pitchFamily="34" charset="0"/>
              </a:rPr>
              <a:t>Скоморохи</a:t>
            </a:r>
            <a:r>
              <a:rPr lang="ru-RU" sz="3200" dirty="0">
                <a:latin typeface="Monotype Corsiva" panose="03010101010201010101" pitchFamily="66" charset="0"/>
                <a:ea typeface="Segoe UI Black" panose="020B0A02040204020203" pitchFamily="34" charset="0"/>
              </a:rPr>
              <a:t> </a:t>
            </a:r>
            <a:r>
              <a:rPr lang="ru-RU" sz="1800" dirty="0">
                <a:latin typeface="Monotype Corsiva" panose="03010101010201010101" pitchFamily="66" charset="0"/>
                <a:ea typeface="Segoe UI Black" panose="020B0A02040204020203" pitchFamily="34" charset="0"/>
              </a:rPr>
              <a:t>– </a:t>
            </a:r>
            <a:r>
              <a:rPr lang="ru-RU" sz="2200" dirty="0">
                <a:latin typeface="Monotype Corsiva" panose="03010101010201010101" pitchFamily="66" charset="0"/>
              </a:rPr>
              <a:t>Примерно в </a:t>
            </a:r>
            <a:r>
              <a:rPr lang="en-US" sz="2200" smtClean="0">
                <a:latin typeface="Monotype Corsiva" panose="03010101010201010101" pitchFamily="66" charset="0"/>
              </a:rPr>
              <a:t>XI </a:t>
            </a:r>
            <a:r>
              <a:rPr lang="ru-RU" sz="2200" smtClean="0">
                <a:latin typeface="Monotype Corsiva" panose="03010101010201010101" pitchFamily="66" charset="0"/>
              </a:rPr>
              <a:t>веке </a:t>
            </a:r>
            <a:r>
              <a:rPr lang="ru-RU" sz="2200" dirty="0">
                <a:latin typeface="Monotype Corsiva" panose="03010101010201010101" pitchFamily="66" charset="0"/>
              </a:rPr>
              <a:t>в Древней Руси зарождается народное искусство скоморохов. </a:t>
            </a:r>
            <a:r>
              <a:rPr lang="ru-RU" sz="2200" dirty="0" smtClean="0">
                <a:latin typeface="Monotype Corsiva" panose="03010101010201010101" pitchFamily="66" charset="0"/>
                <a:ea typeface="Segoe UI Black" panose="020B0A02040204020203" pitchFamily="34" charset="0"/>
              </a:rPr>
              <a:t>- </a:t>
            </a:r>
            <a:r>
              <a:rPr lang="ru-RU" sz="2200" dirty="0">
                <a:latin typeface="Monotype Corsiva" panose="03010101010201010101" pitchFamily="66" charset="0"/>
                <a:ea typeface="Segoe UI Black" panose="020B0A02040204020203" pitchFamily="34" charset="0"/>
              </a:rPr>
              <a:t>во многом </a:t>
            </a:r>
            <a:r>
              <a:rPr lang="ru-RU" sz="2200" dirty="0" smtClean="0">
                <a:latin typeface="Monotype Corsiva" panose="03010101010201010101" pitchFamily="66" charset="0"/>
                <a:ea typeface="Segoe UI Black" panose="020B0A02040204020203" pitchFamily="34" charset="0"/>
              </a:rPr>
              <a:t>они являются </a:t>
            </a:r>
            <a:r>
              <a:rPr lang="ru-RU" sz="2200" dirty="0">
                <a:latin typeface="Monotype Corsiva" panose="03010101010201010101" pitchFamily="66" charset="0"/>
                <a:ea typeface="Segoe UI Black" panose="020B0A02040204020203" pitchFamily="34" charset="0"/>
              </a:rPr>
              <a:t>основными создателями русской народной музыки. </a:t>
            </a:r>
            <a:r>
              <a:rPr lang="ru-RU" sz="2200" dirty="0">
                <a:latin typeface="Monotype Corsiva" panose="03010101010201010101" pitchFamily="66" charset="0"/>
              </a:rPr>
              <a:t>У бродячих артистов было много различных музыкальных инструментов. Чаще всего скоморохи исполняли веселые и зажигательные мелодии, которые пускали людей в пляс. </a:t>
            </a:r>
            <a:r>
              <a:rPr lang="ru-RU" sz="2200" dirty="0" smtClean="0">
                <a:latin typeface="Monotype Corsiva" panose="03010101010201010101" pitchFamily="66" charset="0"/>
                <a:ea typeface="Segoe UI Black" panose="020B0A02040204020203" pitchFamily="34" charset="0"/>
              </a:rPr>
              <a:t/>
            </a:r>
            <a:br>
              <a:rPr lang="ru-RU" sz="2200" dirty="0" smtClean="0">
                <a:latin typeface="Monotype Corsiva" panose="03010101010201010101" pitchFamily="66" charset="0"/>
                <a:ea typeface="Segoe UI Black" panose="020B0A02040204020203" pitchFamily="34" charset="0"/>
              </a:rPr>
            </a:br>
            <a:r>
              <a:rPr lang="ru-RU" sz="2200" dirty="0">
                <a:latin typeface="Monotype Corsiva" panose="03010101010201010101" pitchFamily="66" charset="0"/>
              </a:rPr>
              <a:t>О</a:t>
            </a:r>
            <a:r>
              <a:rPr lang="ru-RU" sz="2200" dirty="0" smtClean="0">
                <a:latin typeface="Monotype Corsiva" panose="03010101010201010101" pitchFamily="66" charset="0"/>
              </a:rPr>
              <a:t>ни </a:t>
            </a:r>
            <a:r>
              <a:rPr lang="ru-RU" sz="2200" dirty="0">
                <a:latin typeface="Monotype Corsiva" panose="03010101010201010101" pitchFamily="66" charset="0"/>
              </a:rPr>
              <a:t>первыми ввели в обиход понятие развлекательной народной музыки. </a:t>
            </a:r>
            <a:endParaRPr lang="ru-RU" sz="2200" dirty="0">
              <a:latin typeface="Monotype Corsiva" panose="03010101010201010101" pitchFamily="66" charset="0"/>
              <a:ea typeface="Segoe UI Black" panose="020B0A02040204020203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407" y="618970"/>
            <a:ext cx="3590855" cy="4810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2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62" y="1192385"/>
            <a:ext cx="4637315" cy="39758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" y="-166688"/>
            <a:ext cx="9235440" cy="702468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67943" y="470263"/>
            <a:ext cx="4140926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5770" marR="640715" indent="448945" algn="r">
              <a:spcBef>
                <a:spcPts val="1360"/>
              </a:spcBef>
              <a:spcAft>
                <a:spcPts val="0"/>
              </a:spcAft>
            </a:pPr>
            <a:r>
              <a:rPr lang="ru-RU" sz="3200" b="1" i="1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Бубен </a:t>
            </a:r>
            <a:r>
              <a:rPr lang="ru-RU" sz="3200" b="1" dirty="0" smtClean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–</a:t>
            </a:r>
            <a:r>
              <a:rPr lang="ru-RU" sz="2000" dirty="0">
                <a:latin typeface="Monotype Corsiva" panose="03010101010201010101" pitchFamily="66" charset="0"/>
              </a:rPr>
              <a:t>Установить точные сведения о дате появления инструмента практически нереально. Его использовали еще во времена язычества для проведения многочисленных ритуалов и обрядов. </a:t>
            </a:r>
            <a:r>
              <a:rPr lang="ru-RU" sz="2000" b="1" dirty="0" smtClean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представляет из себя деревянный обруч, с металлическими маленькими</a:t>
            </a:r>
            <a:r>
              <a:rPr lang="ru-RU" sz="2000" spc="75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тарелочками,</a:t>
            </a:r>
            <a:r>
              <a:rPr lang="ru-RU" sz="2000" spc="75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с</a:t>
            </a:r>
            <a:r>
              <a:rPr lang="ru-RU" sz="2000" spc="7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одной</a:t>
            </a:r>
            <a:r>
              <a:rPr lang="ru-RU" sz="2000" spc="75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стороны</a:t>
            </a:r>
            <a:r>
              <a:rPr lang="ru-RU" sz="2000" spc="75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натянута</a:t>
            </a:r>
            <a:r>
              <a:rPr lang="ru-RU" sz="2000" spc="7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кожа.</a:t>
            </a:r>
            <a:r>
              <a:rPr lang="ru-RU" sz="2000" spc="6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Внутри</a:t>
            </a:r>
            <a:r>
              <a:rPr lang="ru-RU" sz="2000" spc="11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spc="-10" dirty="0" smtClean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бубна</a:t>
            </a:r>
            <a:r>
              <a:rPr lang="ru-RU" sz="2000" dirty="0" smtClean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подвешены</a:t>
            </a:r>
            <a:r>
              <a:rPr lang="ru-RU" sz="2000" spc="-40" dirty="0" smtClean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i="1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к</a:t>
            </a:r>
            <a:r>
              <a:rPr lang="ru-RU" sz="200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олокольчики</a:t>
            </a:r>
            <a:r>
              <a:rPr lang="ru-RU" sz="2000" spc="-4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или</a:t>
            </a:r>
            <a:r>
              <a:rPr lang="ru-RU" sz="2000" spc="-5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 </a:t>
            </a:r>
            <a:r>
              <a:rPr lang="ru-RU" sz="2000" spc="-10" dirty="0">
                <a:latin typeface="Monotype Corsiva" panose="03010101010201010101" pitchFamily="66" charset="0"/>
                <a:ea typeface="Cambria" panose="02040503050406030204" pitchFamily="18" charset="0"/>
                <a:cs typeface="Cambria" panose="02040503050406030204" pitchFamily="18" charset="0"/>
              </a:rPr>
              <a:t>бубенчики.</a:t>
            </a:r>
            <a:endParaRPr lang="ru-RU" sz="2000" dirty="0">
              <a:latin typeface="Monotype Corsiva" panose="03010101010201010101" pitchFamily="66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6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15"/>
            <a:ext cx="9144000" cy="702468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368834" y="613954"/>
            <a:ext cx="3146516" cy="27170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200" i="1" dirty="0" smtClean="0">
                <a:latin typeface="Monotype Corsiva" panose="03010101010201010101" pitchFamily="66" charset="0"/>
              </a:rPr>
              <a:t>Деревянные ложки</a:t>
            </a:r>
            <a:br>
              <a:rPr lang="ru-RU" sz="3200" i="1" dirty="0" smtClean="0">
                <a:latin typeface="Monotype Corsiva" panose="03010101010201010101" pitchFamily="66" charset="0"/>
              </a:rPr>
            </a:br>
            <a:r>
              <a:rPr lang="ru-RU" sz="2000" dirty="0">
                <a:latin typeface="Monotype Corsiva" panose="03010101010201010101" pitchFamily="66" charset="0"/>
              </a:rPr>
              <a:t>символ русской культуры  и творчества. Первые сведения о ложках как музыкальном инструменте относятся к 18 веку.</a:t>
            </a:r>
            <a:endParaRPr lang="ru-RU" sz="2000" i="1" dirty="0">
              <a:latin typeface="Monotype Corsiva" panose="03010101010201010101" pitchFamily="66" charset="0"/>
            </a:endParaRPr>
          </a:p>
        </p:txBody>
      </p:sp>
      <p:pic>
        <p:nvPicPr>
          <p:cNvPr id="2052" name="Picture 4" descr="История деревянной ложки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759" y="3093065"/>
            <a:ext cx="3442066" cy="217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Ложки — древнейший славянский ударный музыкальный инструмент. - Сайт  art-music-club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373" y="613954"/>
            <a:ext cx="3360386" cy="465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1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750"/>
            <a:ext cx="9144000" cy="702468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410789" y="437606"/>
            <a:ext cx="3108960" cy="1260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dirty="0">
                <a:latin typeface="Monotype Corsiva" panose="03010101010201010101" pitchFamily="66" charset="0"/>
              </a:rPr>
              <a:t/>
            </a:r>
            <a:br>
              <a:rPr lang="ru-RU" dirty="0">
                <a:latin typeface="Monotype Corsiva" panose="03010101010201010101" pitchFamily="66" charset="0"/>
              </a:rPr>
            </a:br>
            <a:r>
              <a:rPr lang="ru-RU" dirty="0" smtClean="0">
                <a:latin typeface="Monotype Corsiva" panose="03010101010201010101" pitchFamily="66" charset="0"/>
              </a:rPr>
              <a:t/>
            </a:r>
            <a:br>
              <a:rPr lang="ru-RU" dirty="0" smtClean="0">
                <a:latin typeface="Monotype Corsiva" panose="03010101010201010101" pitchFamily="66" charset="0"/>
              </a:rPr>
            </a:br>
            <a:r>
              <a:rPr lang="ru-RU" sz="3600" b="1" dirty="0" smtClean="0">
                <a:latin typeface="Monotype Corsiva" panose="03010101010201010101" pitchFamily="66" charset="0"/>
              </a:rPr>
              <a:t>Бубенцы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606731" y="1698170"/>
            <a:ext cx="2246812" cy="2939143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2000" dirty="0">
                <a:latin typeface="Monotype Corsiva" panose="03010101010201010101" pitchFamily="66" charset="0"/>
              </a:rPr>
              <a:t>Язычковый музыкальный инструмент.  </a:t>
            </a:r>
            <a:r>
              <a:rPr lang="ru-RU" sz="2000" dirty="0" smtClean="0">
                <a:latin typeface="Monotype Corsiva" panose="03010101010201010101" pitchFamily="66" charset="0"/>
              </a:rPr>
              <a:t>                       При </a:t>
            </a:r>
            <a:r>
              <a:rPr lang="ru-RU" sz="2000" dirty="0">
                <a:latin typeface="Monotype Corsiva" panose="03010101010201010101" pitchFamily="66" charset="0"/>
              </a:rPr>
              <a:t>встряхивании инструмент производит приятные звуки высокой тональности</a:t>
            </a:r>
          </a:p>
          <a:p>
            <a:endParaRPr lang="ru-RU" dirty="0"/>
          </a:p>
        </p:txBody>
      </p:sp>
      <p:pic>
        <p:nvPicPr>
          <p:cNvPr id="6" name="image10.jpeg" descr="https://www.ixtira.tv/_sf/12/87069286.jpg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40236" y="721472"/>
            <a:ext cx="2952205" cy="2204607"/>
          </a:xfrm>
          <a:prstGeom prst="rect">
            <a:avLst/>
          </a:prstGeom>
        </p:spPr>
      </p:pic>
      <p:pic>
        <p:nvPicPr>
          <p:cNvPr id="7" name="image11.jpeg" descr="http://epimusic.ru/assets/images/katalog/Bubenci-na-ruchke-21-bubenchik-(otdelka-barhat).jpg"/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3709853" y="3167741"/>
            <a:ext cx="3801291" cy="203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93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734</TotalTime>
  <Words>488</Words>
  <Application>Microsoft Office PowerPoint</Application>
  <PresentationFormat>Экран (4:3)</PresentationFormat>
  <Paragraphs>41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Monotype Corsiva</vt:lpstr>
      <vt:lpstr>Segoe UI Black</vt:lpstr>
      <vt:lpstr>Times New Roman</vt:lpstr>
      <vt:lpstr>Тема Office</vt:lpstr>
      <vt:lpstr>Русские народные инструменты</vt:lpstr>
      <vt:lpstr>Презентация PowerPoint</vt:lpstr>
      <vt:lpstr>Презентация PowerPoint</vt:lpstr>
      <vt:lpstr>Презентация PowerPoint</vt:lpstr>
      <vt:lpstr>Презентация PowerPoint</vt:lpstr>
      <vt:lpstr>Скоморохи – Примерно в XI веке в Древней Руси зарождается народное искусство скоморохов. - во многом они являются основными создателями русской народной музыки. У бродячих артистов было много различных музыкальных инструментов. Чаще всего скоморохи исполняли веселые и зажигательные мелодии, которые пускали людей в пляс.  Они первыми ввели в обиход понятие развлекательной народной музыки. </vt:lpstr>
      <vt:lpstr>Презентация PowerPoint</vt:lpstr>
      <vt:lpstr>Деревянные ложки символ русской культуры  и творчества. Первые сведения о ложках как музыкальном инструменте относятся к 18 веку.</vt:lpstr>
      <vt:lpstr>   Бубенцы </vt:lpstr>
      <vt:lpstr>Рубель </vt:lpstr>
      <vt:lpstr>Трещотка  </vt:lpstr>
      <vt:lpstr>Дрова</vt:lpstr>
      <vt:lpstr>Свирель </vt:lpstr>
      <vt:lpstr>Жалейка</vt:lpstr>
      <vt:lpstr>Гусли  </vt:lpstr>
      <vt:lpstr>Балалайка </vt:lpstr>
      <vt:lpstr>Гармонь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михайлов</dc:creator>
  <cp:lastModifiedBy>Учетная запись Майкрософт</cp:lastModifiedBy>
  <cp:revision>46</cp:revision>
  <dcterms:created xsi:type="dcterms:W3CDTF">2023-03-15T13:54:34Z</dcterms:created>
  <dcterms:modified xsi:type="dcterms:W3CDTF">2025-10-20T05:03:34Z</dcterms:modified>
</cp:coreProperties>
</file>